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</p:sldMasterIdLst>
  <p:notesMasterIdLst>
    <p:notesMasterId r:id="rId60"/>
  </p:notesMasterIdLst>
  <p:sldIdLst>
    <p:sldId id="259" r:id="rId18"/>
    <p:sldId id="373" r:id="rId19"/>
    <p:sldId id="372" r:id="rId20"/>
    <p:sldId id="369" r:id="rId21"/>
    <p:sldId id="366" r:id="rId22"/>
    <p:sldId id="367" r:id="rId23"/>
    <p:sldId id="370" r:id="rId24"/>
    <p:sldId id="374" r:id="rId25"/>
    <p:sldId id="371" r:id="rId26"/>
    <p:sldId id="406" r:id="rId27"/>
    <p:sldId id="386" r:id="rId28"/>
    <p:sldId id="382" r:id="rId29"/>
    <p:sldId id="383" r:id="rId30"/>
    <p:sldId id="384" r:id="rId31"/>
    <p:sldId id="385" r:id="rId32"/>
    <p:sldId id="387" r:id="rId33"/>
    <p:sldId id="380" r:id="rId34"/>
    <p:sldId id="377" r:id="rId35"/>
    <p:sldId id="378" r:id="rId36"/>
    <p:sldId id="379" r:id="rId37"/>
    <p:sldId id="381" r:id="rId38"/>
    <p:sldId id="388" r:id="rId39"/>
    <p:sldId id="389" r:id="rId40"/>
    <p:sldId id="390" r:id="rId41"/>
    <p:sldId id="408" r:id="rId42"/>
    <p:sldId id="391" r:id="rId43"/>
    <p:sldId id="392" r:id="rId44"/>
    <p:sldId id="394" r:id="rId45"/>
    <p:sldId id="395" r:id="rId46"/>
    <p:sldId id="396" r:id="rId47"/>
    <p:sldId id="393" r:id="rId48"/>
    <p:sldId id="397" r:id="rId49"/>
    <p:sldId id="398" r:id="rId50"/>
    <p:sldId id="399" r:id="rId51"/>
    <p:sldId id="400" r:id="rId52"/>
    <p:sldId id="401" r:id="rId53"/>
    <p:sldId id="402" r:id="rId54"/>
    <p:sldId id="405" r:id="rId55"/>
    <p:sldId id="403" r:id="rId56"/>
    <p:sldId id="404" r:id="rId57"/>
    <p:sldId id="407" r:id="rId58"/>
    <p:sldId id="375" r:id="rId59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373"/>
            <p14:sldId id="372"/>
            <p14:sldId id="369"/>
            <p14:sldId id="366"/>
            <p14:sldId id="367"/>
            <p14:sldId id="370"/>
            <p14:sldId id="374"/>
            <p14:sldId id="371"/>
            <p14:sldId id="406"/>
            <p14:sldId id="386"/>
            <p14:sldId id="382"/>
            <p14:sldId id="383"/>
            <p14:sldId id="384"/>
            <p14:sldId id="385"/>
            <p14:sldId id="387"/>
            <p14:sldId id="380"/>
            <p14:sldId id="377"/>
            <p14:sldId id="378"/>
            <p14:sldId id="379"/>
            <p14:sldId id="381"/>
            <p14:sldId id="388"/>
            <p14:sldId id="389"/>
            <p14:sldId id="390"/>
            <p14:sldId id="408"/>
            <p14:sldId id="391"/>
            <p14:sldId id="392"/>
            <p14:sldId id="394"/>
            <p14:sldId id="395"/>
            <p14:sldId id="396"/>
            <p14:sldId id="393"/>
            <p14:sldId id="397"/>
            <p14:sldId id="398"/>
            <p14:sldId id="399"/>
            <p14:sldId id="400"/>
            <p14:sldId id="401"/>
            <p14:sldId id="402"/>
            <p14:sldId id="405"/>
            <p14:sldId id="403"/>
            <p14:sldId id="404"/>
            <p14:sldId id="407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B"/>
    <a:srgbClr val="CED2E3"/>
    <a:srgbClr val="929EBF"/>
    <a:srgbClr val="7F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125" autoAdjust="0"/>
  </p:normalViewPr>
  <p:slideViewPr>
    <p:cSldViewPr snapToGrid="0">
      <p:cViewPr>
        <p:scale>
          <a:sx n="40" d="100"/>
          <a:sy n="40" d="100"/>
        </p:scale>
        <p:origin x="446" y="-487"/>
      </p:cViewPr>
      <p:guideLst/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61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12/8/2017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4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9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5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ftp://PANhzgQ1d:xj4BAxjx4x@ftp.emc.com/MetroLab/CI-CD_Pipeline_Docker/" TargetMode="External"/><Relationship Id="rId1" Type="http://schemas.openxmlformats.org/officeDocument/2006/relationships/slideLayout" Target="../slideLayouts/slideLayout5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5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5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5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5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MetroLabs</a:t>
            </a: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2606538"/>
            <a:ext cx="10610849" cy="1644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Startup up the Puppet Master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Keep the Puppet Client off till instructed to turn on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err="1" smtClean="0"/>
              <a:t>Git</a:t>
            </a:r>
            <a:r>
              <a:rPr lang="en-US" sz="9600" dirty="0" smtClean="0"/>
              <a:t>/GitHub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553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Verification – GitHub.com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7762717" cy="4256615"/>
          </a:xfrm>
        </p:spPr>
        <p:txBody>
          <a:bodyPr/>
          <a:lstStyle/>
          <a:p>
            <a:r>
              <a:rPr lang="en-US" sz="2800" dirty="0" smtClean="0"/>
              <a:t>Credentials 	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Account</a:t>
            </a:r>
            <a:r>
              <a:rPr lang="en-US" sz="2800" dirty="0" smtClean="0"/>
              <a:t> : </a:t>
            </a:r>
            <a:r>
              <a:rPr lang="en-US" sz="2800" i="1" dirty="0" err="1" smtClean="0"/>
              <a:t>MetroLabEMC</a:t>
            </a: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i="1" dirty="0" smtClean="0"/>
              <a:t>	</a:t>
            </a:r>
            <a:r>
              <a:rPr lang="en-US" sz="2800" b="1" dirty="0" smtClean="0"/>
              <a:t>Password</a:t>
            </a:r>
            <a:r>
              <a:rPr lang="en-US" sz="2800" dirty="0" smtClean="0"/>
              <a:t>: </a:t>
            </a:r>
            <a:r>
              <a:rPr lang="en-US" sz="2800" i="1" dirty="0" smtClean="0"/>
              <a:t>passw0rd</a:t>
            </a:r>
          </a:p>
          <a:p>
            <a:pPr algn="ctr"/>
            <a:r>
              <a:rPr lang="en-US" sz="2800" dirty="0" smtClean="0"/>
              <a:t>This is to log into GitHub.com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r>
              <a:rPr lang="en-US" sz="2800" dirty="0" smtClean="0">
                <a:hlinkClick r:id="rId2" action="ppaction://hlinksldjump"/>
              </a:rPr>
              <a:t>Back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3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dirty="0" smtClean="0"/>
              <a:t>Login to Puppet Master</a:t>
            </a:r>
            <a:br>
              <a:rPr lang="en-US" dirty="0" smtClean="0"/>
            </a:br>
            <a:r>
              <a:rPr lang="en-US" sz="3200" i="1" dirty="0" smtClean="0"/>
              <a:t>Initialize Local </a:t>
            </a:r>
            <a:r>
              <a:rPr lang="en-US" sz="3200" i="1" dirty="0" err="1" smtClean="0"/>
              <a:t>Git</a:t>
            </a:r>
            <a:r>
              <a:rPr lang="en-US" sz="3200" i="1" dirty="0" smtClean="0"/>
              <a:t> and GitHub Repositories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r>
              <a:rPr lang="en-US" sz="2150" dirty="0" smtClean="0"/>
              <a:t>Open the Puppet Master VM.  If you did not complete, you can download the Master and Client from this FTP site </a:t>
            </a:r>
            <a:r>
              <a:rPr lang="en-US" sz="2150" u="sng" dirty="0">
                <a:hlinkClick r:id="rId2"/>
              </a:rPr>
              <a:t>ftp://PANhzgQ1d:xj4BAxjx4x@ftp.emc.com/MetroLab/CI-CD_Pipeline_Docker/</a:t>
            </a:r>
            <a:r>
              <a:rPr lang="en-US" sz="215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50" dirty="0" smtClean="0"/>
              <a:t>Once logged in open a terminal in Ubuntu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 </a:t>
            </a:r>
            <a:r>
              <a:rPr lang="en-US" sz="2150" dirty="0" smtClean="0"/>
              <a:t> 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/opt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mkdir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-m 775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chgrp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jenkins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ls -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ld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150" b="1" i="1" dirty="0" err="1" smtClean="0">
                <a:solidFill>
                  <a:srgbClr val="FF0000"/>
                </a:solidFill>
              </a:rPr>
              <a:t>drwxrwxr</a:t>
            </a:r>
            <a:r>
              <a:rPr lang="en-US" sz="2150" b="1" i="1" dirty="0" smtClean="0">
                <a:solidFill>
                  <a:srgbClr val="FF0000"/>
                </a:solidFill>
              </a:rPr>
              <a:t>-x</a:t>
            </a:r>
            <a:r>
              <a:rPr lang="en-US" sz="2150" b="1" i="1" dirty="0" smtClean="0"/>
              <a:t> </a:t>
            </a:r>
            <a:r>
              <a:rPr lang="en-US" sz="2150" b="1" i="1" dirty="0"/>
              <a:t>2 root </a:t>
            </a:r>
            <a:r>
              <a:rPr lang="en-US" sz="2150" b="1" i="1" dirty="0" err="1">
                <a:solidFill>
                  <a:srgbClr val="FF0000"/>
                </a:solidFill>
              </a:rPr>
              <a:t>jenkins</a:t>
            </a:r>
            <a:r>
              <a:rPr lang="en-US" sz="2150" b="1" i="1" dirty="0">
                <a:solidFill>
                  <a:srgbClr val="FF0000"/>
                </a:solidFill>
              </a:rPr>
              <a:t> </a:t>
            </a:r>
            <a:r>
              <a:rPr lang="en-US" sz="2150" b="1" i="1" dirty="0"/>
              <a:t>4096 Dec  7 11:28 </a:t>
            </a:r>
            <a:r>
              <a:rPr lang="en-US" sz="2150" b="1" i="1" dirty="0" err="1"/>
              <a:t>myMetro</a:t>
            </a:r>
            <a:r>
              <a:rPr lang="en-US" sz="2150" dirty="0" smtClean="0"/>
              <a:t>/    #Verify that the directory’s group is Jenkins &amp; </a:t>
            </a:r>
            <a:r>
              <a:rPr lang="en-US" sz="2150" dirty="0" err="1" smtClean="0"/>
              <a:t>rwxrwxr</a:t>
            </a:r>
            <a:r>
              <a:rPr lang="en-US" sz="2150" dirty="0" smtClean="0"/>
              <a:t>-x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:/opt/</a:t>
            </a:r>
            <a:r>
              <a:rPr lang="en-US" sz="2150" dirty="0" err="1"/>
              <a:t>myMetro</a:t>
            </a:r>
            <a:r>
              <a:rPr lang="en-US" sz="2150" dirty="0"/>
              <a:t>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init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150" dirty="0">
                <a:solidFill>
                  <a:schemeClr val="bg2"/>
                </a:solidFill>
              </a:rPr>
              <a:t> </a:t>
            </a:r>
            <a:r>
              <a:rPr lang="en-US" sz="2150" dirty="0" smtClean="0">
                <a:solidFill>
                  <a:schemeClr val="bg2"/>
                </a:solidFill>
              </a:rPr>
              <a:t>       #This will initialize the local repository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/>
            </a:r>
            <a:b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150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2150" b="1" dirty="0" smtClean="0"/>
              <a:t>Initialized </a:t>
            </a:r>
            <a:r>
              <a:rPr lang="en-US" sz="2150" b="1" dirty="0"/>
              <a:t>empty </a:t>
            </a:r>
            <a:r>
              <a:rPr lang="en-US" sz="2150" b="1" dirty="0" err="1"/>
              <a:t>Git</a:t>
            </a:r>
            <a:r>
              <a:rPr lang="en-US" sz="2150" b="1" dirty="0"/>
              <a:t> repository in /opt/</a:t>
            </a:r>
            <a:r>
              <a:rPr lang="en-US" sz="2150" b="1" dirty="0" err="1"/>
              <a:t>myMetro</a:t>
            </a:r>
            <a:r>
              <a:rPr lang="en-US" sz="2150" b="1" dirty="0"/>
              <a:t>/.</a:t>
            </a:r>
            <a:r>
              <a:rPr lang="en-US" sz="2150" b="1" dirty="0" err="1"/>
              <a:t>git</a:t>
            </a:r>
            <a:r>
              <a:rPr lang="en-US" sz="2150" b="1" dirty="0" smtClean="0"/>
              <a:t>/</a:t>
            </a:r>
            <a:endParaRPr lang="en-US" sz="2150" b="1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sz="3750" i="1" dirty="0" smtClean="0"/>
              <a:t>Sync Local </a:t>
            </a:r>
            <a:r>
              <a:rPr lang="en-US" sz="3750" i="1" dirty="0" err="1" smtClean="0"/>
              <a:t>Git</a:t>
            </a:r>
            <a:r>
              <a:rPr lang="en-US" sz="3750" i="1" dirty="0" smtClean="0"/>
              <a:t> Repository to GitHub Repository</a:t>
            </a:r>
            <a:endParaRPr lang="en-US" sz="375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Create and test remote repository by executing the following: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$ 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add origin </a:t>
            </a:r>
            <a:r>
              <a:rPr lang="en-US" sz="2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"https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://github.com/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MetroLabEMC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jimMetroLab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"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metro@PuppetMaster</a:t>
            </a:r>
            <a:r>
              <a:rPr lang="en-US" sz="2800" dirty="0"/>
              <a:t>:/opt/</a:t>
            </a:r>
            <a:r>
              <a:rPr lang="en-US" sz="2800" dirty="0" err="1"/>
              <a:t>myMetro</a:t>
            </a:r>
            <a:r>
              <a:rPr lang="en-US" sz="2800" dirty="0"/>
              <a:t>$ </a:t>
            </a:r>
            <a:r>
              <a:rPr lang="en-US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</a:t>
            </a: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–v</a:t>
            </a:r>
            <a:b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b="1" i="1" dirty="0" smtClean="0"/>
              <a:t>origin</a:t>
            </a:r>
            <a:r>
              <a:rPr lang="en-US" sz="2400" b="1" i="1" dirty="0"/>
              <a:t>	https://github.com/MetroLabEMC/jimMetroLab (</a:t>
            </a:r>
            <a:r>
              <a:rPr lang="en-US" sz="2400" b="1" i="1" dirty="0" smtClean="0"/>
              <a:t>fetch)</a:t>
            </a:r>
            <a:br>
              <a:rPr lang="en-US" sz="2400" b="1" i="1" dirty="0" smtClean="0"/>
            </a:br>
            <a:r>
              <a:rPr lang="en-US" sz="2400" b="1" i="1" dirty="0" smtClean="0"/>
              <a:t>	origin</a:t>
            </a:r>
            <a:r>
              <a:rPr lang="en-US" sz="2400" b="1" i="1" dirty="0"/>
              <a:t>	https://github.com/MetroLabEMC/jimMetroLab (push)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sz="3750" i="1" dirty="0" smtClean="0"/>
              <a:t>Copy Files to Deploy</a:t>
            </a:r>
            <a:endParaRPr lang="en-US" sz="375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sz="2000" dirty="0" smtClean="0"/>
              <a:t>Verify that you are in your directory to deploy the files from: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pwd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i="1" dirty="0" smtClean="0"/>
              <a:t>/opt/</a:t>
            </a:r>
            <a:r>
              <a:rPr lang="en-US" sz="2000" b="1" i="1" dirty="0" err="1" smtClean="0"/>
              <a:t>myMetro</a:t>
            </a:r>
            <a:endParaRPr lang="en-US" sz="2000" b="1" i="1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not in the /opt/</a:t>
            </a:r>
            <a:r>
              <a:rPr lang="en-US" sz="2000" dirty="0" err="1" smtClean="0"/>
              <a:t>myMeto</a:t>
            </a:r>
            <a:r>
              <a:rPr lang="en-US" sz="2000" dirty="0" smtClean="0"/>
              <a:t> execute the following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 smtClean="0"/>
              <a:t>$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/opt/</a:t>
            </a:r>
            <a:r>
              <a:rPr lang="en-US" sz="20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bg2"/>
                </a:solidFill>
              </a:rPr>
              <a:t>Once in the directory, execute the following: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(cd ../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MetroLab_Docker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/; tar -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cf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  scripts) | tar -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xf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 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ls</a:t>
            </a:r>
            <a:b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2000" b="1" i="1" dirty="0" err="1" smtClean="0"/>
              <a:t>docker</a:t>
            </a:r>
            <a:r>
              <a:rPr lang="en-US" sz="2000" b="1" i="1" dirty="0" smtClean="0"/>
              <a:t>  </a:t>
            </a:r>
            <a:r>
              <a:rPr lang="en-US" sz="2000" b="1" i="1" dirty="0" err="1"/>
              <a:t>MetroLab.json</a:t>
            </a:r>
            <a:r>
              <a:rPr lang="en-US" sz="2000" b="1" i="1" dirty="0"/>
              <a:t>  puppet  </a:t>
            </a:r>
            <a:r>
              <a:rPr lang="en-US" sz="2000" b="1" i="1" dirty="0" smtClean="0"/>
              <a:t>scripts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800" b="1" i="1" dirty="0"/>
          </a:p>
          <a:p>
            <a:pPr lvl="1" algn="ctr"/>
            <a:r>
              <a:rPr lang="en-US" sz="2800" b="1" i="1" u="sng" dirty="0" smtClean="0">
                <a:hlinkClick r:id="rId2" action="ppaction://hlinksldjump"/>
              </a:rPr>
              <a:t>We will push the files later after configuring the Jenkins </a:t>
            </a:r>
          </a:p>
          <a:p>
            <a:pPr lvl="1" algn="ctr"/>
            <a:r>
              <a:rPr lang="en-US" sz="2800" b="1" i="1" u="sng" dirty="0" smtClean="0">
                <a:hlinkClick r:id="rId2" action="ppaction://hlinksldjump"/>
              </a:rPr>
              <a:t>Back </a:t>
            </a:r>
            <a:r>
              <a:rPr lang="en-US" sz="2800" b="1" i="1" u="sng" dirty="0" err="1" smtClean="0">
                <a:hlinkClick r:id="rId2" action="ppaction://hlinksldjump"/>
              </a:rPr>
              <a:t>git</a:t>
            </a:r>
            <a:r>
              <a:rPr lang="en-US" sz="2800" b="1" i="1" u="sng" dirty="0" smtClean="0">
                <a:hlinkClick r:id="rId2" action="ppaction://hlinksldjump"/>
              </a:rPr>
              <a:t> push slide 30</a:t>
            </a:r>
            <a:endParaRPr lang="en-US" sz="2800" b="1" i="1" u="sng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smtClean="0"/>
              <a:t>Puppet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158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Puppet Master</a:t>
            </a:r>
            <a:r>
              <a:rPr lang="en-US" sz="2000" dirty="0"/>
              <a:t>: the master server that controls configuration on the nodes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Puppet Agent Node</a:t>
            </a:r>
            <a:r>
              <a:rPr lang="en-US" sz="2000" dirty="0"/>
              <a:t>: a node controlled by a Puppet Master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Manifest</a:t>
            </a:r>
            <a:r>
              <a:rPr lang="en-US" sz="2000" dirty="0"/>
              <a:t>: a file that contains a set of instructions to be executed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Resource</a:t>
            </a:r>
            <a:r>
              <a:rPr lang="en-US" sz="2000" dirty="0"/>
              <a:t>: a portion of code that declares an element of the system and how its state should be changed. For instance, to install a package we need to define a </a:t>
            </a:r>
            <a:r>
              <a:rPr lang="en-US" sz="2000" i="1" dirty="0"/>
              <a:t>package</a:t>
            </a:r>
            <a:r>
              <a:rPr lang="en-US" sz="2000" dirty="0"/>
              <a:t> resource and ensure its state is set to "installed"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Module</a:t>
            </a:r>
            <a:r>
              <a:rPr lang="en-US" sz="2000" dirty="0"/>
              <a:t>: a collection of manifests and other related files organized in a pre-defined way to facilitate sharing and reusing parts of a provisioning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Class</a:t>
            </a:r>
            <a:r>
              <a:rPr lang="en-US" sz="2000" dirty="0"/>
              <a:t>: just like with regular programming languages, classes are used in Puppet to better organize the provisioning and make it easier to reuse portions of the code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Facts</a:t>
            </a:r>
            <a:r>
              <a:rPr lang="en-US" sz="2000" dirty="0"/>
              <a:t>: global variables containing information about the system, like network interfaces and operating system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Services</a:t>
            </a:r>
            <a:r>
              <a:rPr lang="en-US" sz="2000" dirty="0"/>
              <a:t>: used to trigger service status changes, like restarting or stopping a service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02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Features and Resources Used for Lab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Manifest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Site Wide/Node Configurations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4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294544"/>
            <a:ext cx="7127908" cy="4982966"/>
          </a:xfrm>
          <a:ln>
            <a:solidFill>
              <a:schemeClr val="bg2"/>
            </a:solidFill>
          </a:ln>
        </p:spPr>
        <p:txBody>
          <a:bodyPr/>
          <a:lstStyle/>
          <a:p>
            <a:r>
              <a:rPr lang="en-US" dirty="0" smtClean="0"/>
              <a:t>The following is the format of the directory structure that make up a module.</a:t>
            </a:r>
          </a:p>
          <a:p>
            <a:pPr lvl="1"/>
            <a:r>
              <a:rPr lang="en-US" dirty="0" smtClean="0"/>
              <a:t>&lt;MODULE </a:t>
            </a:r>
            <a:r>
              <a:rPr lang="en-US" dirty="0"/>
              <a:t>NAME&gt;</a:t>
            </a:r>
          </a:p>
          <a:p>
            <a:pPr lvl="2"/>
            <a:r>
              <a:rPr lang="en-US" sz="1600" b="1" dirty="0"/>
              <a:t>manifests</a:t>
            </a:r>
          </a:p>
          <a:p>
            <a:pPr lvl="2"/>
            <a:r>
              <a:rPr lang="en-US" sz="1600" b="1" dirty="0"/>
              <a:t>files</a:t>
            </a:r>
          </a:p>
          <a:p>
            <a:pPr lvl="2"/>
            <a:r>
              <a:rPr lang="en-US" sz="1600" dirty="0"/>
              <a:t>templates</a:t>
            </a:r>
          </a:p>
          <a:p>
            <a:pPr lvl="2"/>
            <a:r>
              <a:rPr lang="en-US" sz="1600" dirty="0"/>
              <a:t>lib</a:t>
            </a:r>
          </a:p>
          <a:p>
            <a:pPr lvl="2"/>
            <a:r>
              <a:rPr lang="en-US" sz="1600" dirty="0" err="1"/>
              <a:t>facts.d</a:t>
            </a:r>
            <a:endParaRPr lang="en-US" sz="1600" dirty="0"/>
          </a:p>
          <a:p>
            <a:pPr lvl="2"/>
            <a:r>
              <a:rPr lang="en-US" sz="1600" dirty="0"/>
              <a:t>examples</a:t>
            </a:r>
          </a:p>
          <a:p>
            <a:pPr lvl="2"/>
            <a:r>
              <a:rPr lang="en-US" sz="1600" dirty="0"/>
              <a:t>spec</a:t>
            </a:r>
          </a:p>
          <a:p>
            <a:pPr lvl="2"/>
            <a:r>
              <a:rPr lang="en-US" sz="1600" dirty="0" smtClean="0"/>
              <a:t>Functions</a:t>
            </a:r>
          </a:p>
          <a:p>
            <a:pPr lvl="2"/>
            <a:r>
              <a:rPr lang="en-US" sz="1600" dirty="0" smtClean="0"/>
              <a:t>Types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lab we define two modules which we use manifest and files directories.  The two modules are </a:t>
            </a:r>
            <a:r>
              <a:rPr lang="en-US" dirty="0" err="1" smtClean="0"/>
              <a:t>my_docker</a:t>
            </a:r>
            <a:r>
              <a:rPr lang="en-US" dirty="0" smtClean="0"/>
              <a:t> and </a:t>
            </a:r>
            <a:r>
              <a:rPr lang="en-US" dirty="0" err="1" smtClean="0"/>
              <a:t>my_apache</a:t>
            </a:r>
            <a:r>
              <a:rPr lang="en-US" dirty="0" smtClean="0"/>
              <a:t> </a:t>
            </a:r>
            <a:r>
              <a:rPr lang="en-US" dirty="0" err="1" smtClean="0"/>
              <a:t>amd</a:t>
            </a:r>
            <a:r>
              <a:rPr lang="en-US" dirty="0" smtClean="0"/>
              <a:t> will be deployed on the Puppet Master.  The Puppet modules can be found in</a:t>
            </a:r>
          </a:p>
          <a:p>
            <a:pPr>
              <a:spcBef>
                <a:spcPts val="0"/>
              </a:spcBef>
            </a:pPr>
            <a:r>
              <a:rPr lang="en-US" dirty="0"/>
              <a:t>	</a:t>
            </a:r>
            <a:r>
              <a:rPr lang="en-US" i="1" dirty="0" smtClean="0"/>
              <a:t>/</a:t>
            </a:r>
            <a:r>
              <a:rPr lang="en-US" i="1" dirty="0" err="1" smtClean="0"/>
              <a:t>etc</a:t>
            </a:r>
            <a:r>
              <a:rPr lang="en-US" i="1" dirty="0" smtClean="0"/>
              <a:t>/puppet/modules/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9861" y="1294544"/>
            <a:ext cx="4427319" cy="49834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 smtClean="0"/>
              <a:t>Directory Structure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>
              <a:spcBef>
                <a:spcPts val="0"/>
              </a:spcBef>
            </a:pPr>
            <a:endParaRPr lang="en-US" sz="1400" dirty="0" smtClean="0"/>
          </a:p>
          <a:p>
            <a:pPr lvl="1"/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/puppet/modules/</a:t>
            </a:r>
          </a:p>
          <a:p>
            <a:pPr lvl="1"/>
            <a:r>
              <a:rPr lang="en-US" dirty="0"/>
              <a:t>├── </a:t>
            </a:r>
            <a:r>
              <a:rPr lang="en-US" b="1" dirty="0" err="1">
                <a:solidFill>
                  <a:srgbClr val="FF0000"/>
                </a:solidFill>
              </a:rPr>
              <a:t>my_apache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│   ├── </a:t>
            </a:r>
            <a:r>
              <a:rPr lang="en-US" dirty="0">
                <a:solidFill>
                  <a:srgbClr val="FF0000"/>
                </a:solidFill>
              </a:rPr>
              <a:t>files</a:t>
            </a:r>
          </a:p>
          <a:p>
            <a:pPr lvl="1"/>
            <a:r>
              <a:rPr lang="en-US" dirty="0"/>
              <a:t>│   │   └── </a:t>
            </a:r>
            <a:r>
              <a:rPr lang="en-US" dirty="0">
                <a:solidFill>
                  <a:srgbClr val="FF0000"/>
                </a:solidFill>
              </a:rPr>
              <a:t>apache2</a:t>
            </a:r>
          </a:p>
          <a:p>
            <a:pPr lvl="1"/>
            <a:r>
              <a:rPr lang="en-US" dirty="0"/>
              <a:t>│   │       ├── </a:t>
            </a:r>
            <a:r>
              <a:rPr lang="en-US" dirty="0">
                <a:solidFill>
                  <a:schemeClr val="bg1"/>
                </a:solidFill>
              </a:rPr>
              <a:t>apache-</a:t>
            </a:r>
            <a:r>
              <a:rPr lang="en-US" dirty="0" err="1">
                <a:solidFill>
                  <a:schemeClr val="bg1"/>
                </a:solidFill>
              </a:rPr>
              <a:t>config.conf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│       ├── </a:t>
            </a:r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│       └── </a:t>
            </a:r>
            <a:r>
              <a:rPr lang="en-US" dirty="0">
                <a:solidFill>
                  <a:srgbClr val="FF0000"/>
                </a:solidFill>
              </a:rPr>
              <a:t>www</a:t>
            </a:r>
          </a:p>
          <a:p>
            <a:pPr lvl="1"/>
            <a:r>
              <a:rPr lang="en-US" dirty="0"/>
              <a:t>│   │           └── </a:t>
            </a:r>
            <a:r>
              <a:rPr lang="en-US" dirty="0" err="1">
                <a:solidFill>
                  <a:schemeClr val="bg1"/>
                </a:solidFill>
              </a:rPr>
              <a:t>index.php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└── </a:t>
            </a:r>
            <a:r>
              <a:rPr lang="en-US" dirty="0">
                <a:solidFill>
                  <a:srgbClr val="FF0000"/>
                </a:solidFill>
              </a:rPr>
              <a:t>manifests</a:t>
            </a:r>
          </a:p>
          <a:p>
            <a:pPr lvl="1"/>
            <a:r>
              <a:rPr lang="en-US" dirty="0"/>
              <a:t>│       ├──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init.pp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│       </a:t>
            </a:r>
          </a:p>
          <a:p>
            <a:pPr lvl="1"/>
            <a:r>
              <a:rPr lang="en-US" dirty="0" smtClean="0"/>
              <a:t>└── </a:t>
            </a:r>
            <a:r>
              <a:rPr lang="en-US" b="1" dirty="0" err="1" smtClean="0">
                <a:solidFill>
                  <a:srgbClr val="FF0000"/>
                </a:solidFill>
              </a:rPr>
              <a:t>my_docker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    </a:t>
            </a:r>
            <a:r>
              <a:rPr lang="en-US" dirty="0"/>
              <a:t>└── </a:t>
            </a:r>
            <a:r>
              <a:rPr lang="en-US" dirty="0">
                <a:solidFill>
                  <a:srgbClr val="FF0000"/>
                </a:solidFill>
              </a:rPr>
              <a:t>manifests</a:t>
            </a:r>
          </a:p>
          <a:p>
            <a:pPr lvl="1"/>
            <a:r>
              <a:rPr lang="en-US" dirty="0"/>
              <a:t>        └──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init.pp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529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Session 3 -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MetroLabs</a:t>
            </a:r>
            <a:r>
              <a:rPr lang="en-US" dirty="0" smtClean="0"/>
              <a:t> 2018 Ideas &amp;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1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2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3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Overview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Education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Labwork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CI/CD Project Summary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65345" y="1703918"/>
            <a:ext cx="3725923" cy="3725923"/>
            <a:chOff x="5736324" y="1713956"/>
            <a:chExt cx="3725923" cy="37259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8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4"/>
            <a:ext cx="6583132" cy="4800600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 smtClean="0"/>
              <a:t>Each </a:t>
            </a:r>
            <a:r>
              <a:rPr lang="en-US" dirty="0"/>
              <a:t>manifest in a module’s manifests folder should contain one class or defined type. The file names of manifests map predictably to the names of the classes and defined types they contain.</a:t>
            </a:r>
          </a:p>
          <a:p>
            <a:pPr marL="91440"/>
            <a:r>
              <a:rPr lang="en-US" dirty="0" smtClean="0"/>
              <a:t>The </a:t>
            </a:r>
            <a:r>
              <a:rPr lang="en-US" dirty="0" err="1"/>
              <a:t>init.pp</a:t>
            </a:r>
            <a:r>
              <a:rPr lang="en-US" dirty="0"/>
              <a:t> manifest is special and always contains a class with the same name as the module.</a:t>
            </a:r>
            <a:r>
              <a:rPr lang="en-US" i="1" dirty="0"/>
              <a:t> You cannot have a class named </a:t>
            </a:r>
            <a:r>
              <a:rPr lang="en-US" i="1" dirty="0" err="1" smtClean="0"/>
              <a:t>init.</a:t>
            </a:r>
            <a:endParaRPr lang="en-US" i="1" dirty="0" smtClean="0"/>
          </a:p>
          <a:p>
            <a:pPr marL="91440"/>
            <a:r>
              <a:rPr lang="en-US" dirty="0" smtClean="0"/>
              <a:t>In this lab we use the special </a:t>
            </a:r>
            <a:r>
              <a:rPr lang="en-US" dirty="0" err="1" smtClean="0"/>
              <a:t>init.pp</a:t>
            </a:r>
            <a:r>
              <a:rPr lang="en-US" dirty="0" smtClean="0"/>
              <a:t> manifest to describe the classes for each module.</a:t>
            </a:r>
          </a:p>
          <a:p>
            <a:pPr marL="91440"/>
            <a:r>
              <a:rPr lang="en-US" dirty="0" smtClean="0"/>
              <a:t>Puppet manifests are located in the following location:</a:t>
            </a:r>
            <a:endParaRPr lang="en-US" dirty="0"/>
          </a:p>
          <a:p>
            <a:pPr marL="91440"/>
            <a:r>
              <a:rPr lang="en-US" i="1" dirty="0"/>
              <a:t> </a:t>
            </a:r>
            <a:r>
              <a:rPr lang="en-US" i="1" dirty="0" smtClean="0"/>
              <a:t>        /</a:t>
            </a:r>
            <a:r>
              <a:rPr lang="en-US" i="1" dirty="0" err="1" smtClean="0"/>
              <a:t>etc</a:t>
            </a:r>
            <a:r>
              <a:rPr lang="en-US" i="1" dirty="0" smtClean="0"/>
              <a:t>/puppet/modules/[</a:t>
            </a:r>
            <a:r>
              <a:rPr lang="en-US" b="1" i="1" dirty="0" err="1" smtClean="0"/>
              <a:t>modules_nam</a:t>
            </a:r>
            <a:r>
              <a:rPr lang="en-US" i="1" dirty="0" err="1" smtClean="0"/>
              <a:t>e</a:t>
            </a:r>
            <a:r>
              <a:rPr lang="en-US" i="1" dirty="0" smtClean="0"/>
              <a:t>]/manifest/</a:t>
            </a:r>
            <a:r>
              <a:rPr lang="en-US" i="1" dirty="0" err="1" smtClean="0"/>
              <a:t>init.pp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/apache2"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/www/"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'apache2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 package before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directory to store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code in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needs to be there.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ensure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#require =&gt; File['/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mode 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owner 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428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4"/>
            <a:ext cx="6583132" cy="4800600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good module is comprised of small, self-contained classes that each do only one thing. Classes within a module are similar to functions in programming, using parameters to perform related steps that create a coherent whole</a:t>
            </a:r>
            <a:r>
              <a:rPr lang="en-US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/apache2"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/www/"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'apache2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 package before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directory to store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code in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needs to be there.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ensure =&gt; directory,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	mode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'0755',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owner =&gt; 'puppet',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0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Puppet, tasks or steps are defined by declaring resources. Resources can represent packages, files, services, users, and commands. They might have a state, which will trigger a system change in case the state of a declared resource is different from what is currently on the system. For instance, a package resource set to installed in your manifest will trigger a package installation on the system if the package was not previously installed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511" lvl="1">
              <a:spcBef>
                <a:spcPts val="0"/>
              </a:spcBef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exec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{ 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apache_build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':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=&gt; Exec['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docker_install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cwd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=&gt;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=&gt; '/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/local/bin/:/bin/',</a:t>
            </a:r>
          </a:p>
          <a:p>
            <a:pPr marL="546511" lvl="1">
              <a:spcBef>
                <a:spcPts val="0"/>
              </a:spcBef>
            </a:pP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=&gt;"/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build -t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.; sleep 6; 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image ls | grep my_ &gt; 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my_apache.inst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 smtClean="0"/>
              <a:t>}</a:t>
            </a:r>
            <a:endParaRPr lang="en-US" sz="1800" dirty="0"/>
          </a:p>
          <a:p>
            <a:pPr marL="91440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{ 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…..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 [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'/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#Creates the directory /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owner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',     }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 [$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]: #Will pull the files &amp; place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File['/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mode 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owner 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'puppet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:///modules/lamp/apache2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   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17960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Wide &amp; Node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The /</a:t>
            </a:r>
            <a:r>
              <a:rPr lang="en-US" sz="2067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/puppet/manifest/</a:t>
            </a:r>
            <a:r>
              <a:rPr lang="en-US" sz="2067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site.pp</a:t>
            </a: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is a special file and it is where the configuration of each of the client nodes can be driven from.</a:t>
            </a:r>
            <a:endParaRPr lang="en-US" sz="20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site.pp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for this lab contains the node definition for puppetclient1.  This use the two modules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for keeping the configuration as defined in these modules.  The puppetClient1 is defined in the /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/hosts file.  Typically these host names would be defined in the corporate DNS, for our testing purposes, we used the /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/hosts file.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/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 modules were described earlier.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node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'puppetclient1‘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applies to ns1 and ns2 nodes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my_docker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#End of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 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/hosts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127.0.0.1	localhost my.sendmail.com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192.168.56.10    PuppetMaster.corp.emc.com    puppet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PuppetMaster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192.168.56.20    PuppetClient1.corp.emc.com  puppetClient1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2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smtClean="0"/>
              <a:t>Jenkins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5782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Login to Jenkins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4587" y="1086830"/>
            <a:ext cx="10518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Launch Firefox, browse to:  </a:t>
            </a:r>
            <a:r>
              <a:rPr lang="en-US" sz="1400" dirty="0" smtClean="0">
                <a:solidFill>
                  <a:schemeClr val="bg2"/>
                </a:solidFill>
                <a:latin typeface="+mn-lt"/>
                <a:hlinkClick r:id="rId2"/>
              </a:rPr>
              <a:t>http://127.0.0.1:8080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User: admin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Password:  password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411" y="2393471"/>
            <a:ext cx="7026749" cy="38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1" y="4160345"/>
            <a:ext cx="5836649" cy="2017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1) Once logged into Jenkins, choose the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2) Choose a name for your </a:t>
            </a:r>
            <a:r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project e.g.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MetroLab1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3)Select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Freestyle project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4) Scroll to bottom of page and Click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 on the bottom left.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1" y="1958623"/>
            <a:ext cx="5981700" cy="21193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2040000" flipH="1">
            <a:off x="1378454" y="2240188"/>
            <a:ext cx="160020" cy="536620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4174" y="1593378"/>
            <a:ext cx="420803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Click New Item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264830" y="5592902"/>
            <a:ext cx="1061369" cy="1282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37053" y="4753814"/>
            <a:ext cx="420803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Provide a project name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3) Freestyle project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069071" y="5060768"/>
            <a:ext cx="1061369" cy="1282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6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93" y="1958623"/>
            <a:ext cx="5472113" cy="3852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8" y="362515"/>
            <a:ext cx="10951425" cy="853440"/>
          </a:xfrm>
        </p:spPr>
        <p:txBody>
          <a:bodyPr/>
          <a:lstStyle/>
          <a:p>
            <a:r>
              <a:rPr lang="en-US" dirty="0" smtClean="0"/>
              <a:t>Jenkins Configuration – Source Code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1) The Project name will be populated, add a Project Description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2) Select the radio button “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3) Copy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that was returned after running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 remote –v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 (</a:t>
            </a:r>
            <a:r>
              <a:rPr lang="en-US" b="1" i="1" dirty="0"/>
              <a:t>https://github.com/MetroLabEMC/jimMetroLab </a:t>
            </a:r>
            <a:r>
              <a:rPr lang="en-US" b="1" i="1" dirty="0" smtClean="0"/>
              <a:t>)</a:t>
            </a:r>
          </a:p>
          <a:p>
            <a:pPr>
              <a:spcBef>
                <a:spcPts val="0"/>
              </a:spcBef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Add the credentials provided 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sections or use your own by clicking the “Add” button and then select “Jenkins”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64029" y="2111690"/>
            <a:ext cx="1361961" cy="21717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67382" y="1496958"/>
            <a:ext cx="490868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The Project name is populated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Add a description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60021" y="3041634"/>
            <a:ext cx="3024222" cy="149215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923" y="2479168"/>
            <a:ext cx="4568065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Choose </a:t>
            </a:r>
            <a:r>
              <a:rPr lang="en-US" sz="2400" dirty="0" err="1" smtClean="0">
                <a:solidFill>
                  <a:schemeClr val="bg2"/>
                </a:solidFill>
              </a:rPr>
              <a:t>Git</a:t>
            </a:r>
            <a:r>
              <a:rPr lang="en-US" sz="2400" dirty="0" smtClean="0">
                <a:solidFill>
                  <a:schemeClr val="bg2"/>
                </a:solidFill>
              </a:rPr>
              <a:t> as the repository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3) Add the </a:t>
            </a:r>
            <a:r>
              <a:rPr lang="en-US" sz="2400" dirty="0" err="1" smtClean="0">
                <a:solidFill>
                  <a:schemeClr val="bg2"/>
                </a:solidFill>
              </a:rPr>
              <a:t>Git</a:t>
            </a:r>
            <a:r>
              <a:rPr lang="en-US" sz="2400" dirty="0" smtClean="0">
                <a:solidFill>
                  <a:schemeClr val="bg2"/>
                </a:solidFill>
              </a:rPr>
              <a:t> URL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4) Add the credentials </a:t>
            </a:r>
            <a:r>
              <a:rPr lang="en-US" sz="2400" i="1" dirty="0" smtClean="0">
                <a:solidFill>
                  <a:schemeClr val="bg2"/>
                </a:solidFill>
              </a:rPr>
              <a:t>(Click Jenkins)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272132" y="3532278"/>
            <a:ext cx="1512112" cy="113986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10989" y="4272095"/>
            <a:ext cx="384703" cy="65806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5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20" y="2046758"/>
            <a:ext cx="6314021" cy="359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 – </a:t>
            </a:r>
            <a:r>
              <a:rPr lang="en-US" dirty="0" err="1" smtClean="0"/>
              <a:t>Seting</a:t>
            </a:r>
            <a:r>
              <a:rPr lang="en-US" dirty="0" smtClean="0"/>
              <a:t> Up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Add the credentials provided 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sections or use your own by clicking the “Add” button and then select “Jenkins”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Fill our the form with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GitHub ID, Password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an ID and description are optional.  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Description will show up when you go to choose the ID to log in with. 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Leave the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 as Master.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175224" y="1522944"/>
            <a:ext cx="2452571" cy="250085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7098" y="882887"/>
            <a:ext cx="4568065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GitHub ID : </a:t>
            </a:r>
            <a:r>
              <a:rPr lang="en-US" sz="2400" dirty="0" err="1" smtClean="0">
                <a:solidFill>
                  <a:schemeClr val="bg2"/>
                </a:solidFill>
              </a:rPr>
              <a:t>MetroLabEMC</a:t>
            </a:r>
            <a:endParaRPr lang="en-US" sz="24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GitHub </a:t>
            </a:r>
            <a:r>
              <a:rPr lang="en-US" sz="2400" dirty="0" err="1" smtClean="0">
                <a:solidFill>
                  <a:schemeClr val="bg2"/>
                </a:solidFill>
              </a:rPr>
              <a:t>Passwd</a:t>
            </a:r>
            <a:r>
              <a:rPr lang="en-US" sz="2400" dirty="0" smtClean="0">
                <a:solidFill>
                  <a:schemeClr val="bg2"/>
                </a:solidFill>
              </a:rPr>
              <a:t> : passw0rd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bg2"/>
                </a:solidFill>
              </a:rPr>
              <a:t>3</a:t>
            </a:r>
            <a:r>
              <a:rPr lang="en-US" sz="2400" dirty="0" smtClean="0">
                <a:solidFill>
                  <a:schemeClr val="bg2"/>
                </a:solidFill>
              </a:rPr>
              <a:t>)Add an ID and Description are optional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>
            <a:stCxn id="4" idx="0"/>
          </p:cNvCxnSpPr>
          <p:nvPr/>
        </p:nvCxnSpPr>
        <p:spPr>
          <a:xfrm flipH="1">
            <a:off x="1458141" y="2046758"/>
            <a:ext cx="2133390" cy="229743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478796" y="2821879"/>
            <a:ext cx="1247290" cy="203272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6" y="3293319"/>
            <a:ext cx="6135338" cy="1905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Configuring the build trigger to poll the GitHub the SCM repository. </a:t>
            </a: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Put in the frequency in which you would like to poll. In our case we are going to poll every second.  The format is similar to the Unix and Linux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cron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job format * * * * *.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66753" y="1999759"/>
            <a:ext cx="2493392" cy="224633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6055" y="1352325"/>
            <a:ext cx="4568065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Select Poll SCM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A series of 5 stars * * * * * , a space is between each star.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740666" y="2866329"/>
            <a:ext cx="1817652" cy="148533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2018 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areas of interest should </a:t>
            </a:r>
            <a:r>
              <a:rPr lang="en-US" dirty="0" err="1" smtClean="0"/>
              <a:t>MetroLabs</a:t>
            </a:r>
            <a:r>
              <a:rPr lang="en-US" dirty="0" smtClean="0"/>
              <a:t> focus on in 2018?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VMware Hands on (vSphere, VRA)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Pivitol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BlockChain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can we make this more relevant to our jobs/customers?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Who is able to help?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 want this to be a collaborative effort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should we change the format?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Looking for feedback from the group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vmwar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32" y="1362274"/>
            <a:ext cx="3467267" cy="147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lockchain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58" y="3341528"/>
            <a:ext cx="2583814" cy="75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votal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576" y="4767943"/>
            <a:ext cx="2413178" cy="10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7" y="2082842"/>
            <a:ext cx="6003608" cy="3881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Now we need to tell Jenkins what it needs to do with the stuff that it just pulled for the “Build”.  Here is written a little script that will call the deploy script.  In this case we use a python script with a JSON configuration file to which the python script uses to configure the system. The script is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LOG_DIR=/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MetroLabEMC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#Check to see if the LOG_DIR exist, if not create 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[ ! –d “$LOG_DIR” ]; then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mkdir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–p $LOG_DIR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#Check to script if the “scripts” directory exist, if so deploy, if not exit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[  -d “scripts” ]; then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echo “**** Stating to Build 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Script`date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` *********” &gt;&gt; $LOG_DIR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#Capture the directory and the files in 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pwd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ls –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ltr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 echo “**** Stating to Deploy `date` *********” 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scripts/deploy.py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	 echo “**** Stating to Deploy `date` *********” 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echo “ERROR: Directory \’scripts\’ NOT FOUND”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fi</a:t>
            </a: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6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7060126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sz="2150" dirty="0" smtClean="0"/>
              <a:t>The files to be deployed were staged earlier in the </a:t>
            </a:r>
            <a:r>
              <a:rPr lang="en-US" sz="2150" dirty="0" err="1" smtClean="0"/>
              <a:t>Git</a:t>
            </a:r>
            <a:r>
              <a:rPr lang="en-US" sz="2150" dirty="0" smtClean="0"/>
              <a:t>/GitHub section, </a:t>
            </a:r>
            <a:r>
              <a:rPr lang="en-US" sz="2150" dirty="0" smtClean="0">
                <a:hlinkClick r:id="rId2" action="ppaction://hlinksldjump"/>
              </a:rPr>
              <a:t>slide 15</a:t>
            </a:r>
            <a:endParaRPr lang="en-US" sz="2150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 smtClean="0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/opt/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lvl="2"/>
            <a:r>
              <a:rPr lang="en-US" sz="1883" dirty="0" err="1"/>
              <a:t>metro@PuppetMaster</a:t>
            </a:r>
            <a:r>
              <a:rPr lang="en-US" sz="1883" dirty="0"/>
              <a:t>:/opt/</a:t>
            </a:r>
            <a:r>
              <a:rPr lang="en-US" sz="1883" dirty="0" err="1"/>
              <a:t>myMetro</a:t>
            </a:r>
            <a:r>
              <a:rPr lang="en-US" sz="1883" dirty="0"/>
              <a:t>$ </a:t>
            </a:r>
            <a:r>
              <a:rPr lang="en-US" sz="1883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88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status</a:t>
            </a:r>
            <a:br>
              <a:rPr lang="en-US" sz="1883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1400" i="1" dirty="0" smtClean="0">
                <a:solidFill>
                  <a:schemeClr val="bg2"/>
                </a:solidFill>
              </a:rPr>
              <a:t>On </a:t>
            </a:r>
            <a:r>
              <a:rPr lang="en-US" sz="1400" i="1" dirty="0">
                <a:solidFill>
                  <a:schemeClr val="bg2"/>
                </a:solidFill>
              </a:rPr>
              <a:t>branch master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Initial </a:t>
            </a:r>
            <a:r>
              <a:rPr lang="en-US" sz="1400" i="1" dirty="0">
                <a:solidFill>
                  <a:schemeClr val="bg2"/>
                </a:solidFill>
              </a:rPr>
              <a:t>commit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Untracked </a:t>
            </a:r>
            <a:r>
              <a:rPr lang="en-US" sz="1400" i="1" dirty="0">
                <a:solidFill>
                  <a:schemeClr val="bg2"/>
                </a:solidFill>
              </a:rPr>
              <a:t>files: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  (use "</a:t>
            </a:r>
            <a:r>
              <a:rPr lang="en-US" sz="1400" i="1" dirty="0" err="1">
                <a:solidFill>
                  <a:schemeClr val="bg2"/>
                </a:solidFill>
              </a:rPr>
              <a:t>git</a:t>
            </a:r>
            <a:r>
              <a:rPr lang="en-US" sz="1400" i="1" dirty="0">
                <a:solidFill>
                  <a:schemeClr val="bg2"/>
                </a:solidFill>
              </a:rPr>
              <a:t> add &lt;file&gt;..." to include in what will be committed)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</a:t>
            </a:r>
            <a:r>
              <a:rPr lang="en-US" sz="1400" i="1" dirty="0" err="1">
                <a:solidFill>
                  <a:schemeClr val="bg2"/>
                </a:solidFill>
              </a:rPr>
              <a:t>MetroLab.json</a:t>
            </a:r>
            <a:endParaRPr lang="en-US" sz="1400" i="1" dirty="0">
              <a:solidFill>
                <a:schemeClr val="bg2"/>
              </a:solidFill>
            </a:endParaRP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</a:t>
            </a:r>
            <a:r>
              <a:rPr lang="en-US" sz="1400" i="1" dirty="0" err="1">
                <a:solidFill>
                  <a:schemeClr val="bg2"/>
                </a:solidFill>
              </a:rPr>
              <a:t>docker</a:t>
            </a:r>
            <a:r>
              <a:rPr lang="en-US" sz="1400" i="1" dirty="0">
                <a:solidFill>
                  <a:schemeClr val="bg2"/>
                </a:solidFill>
              </a:rPr>
              <a:t>/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puppet/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scripts/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nothing </a:t>
            </a:r>
            <a:r>
              <a:rPr lang="en-US" sz="1400" i="1" dirty="0">
                <a:solidFill>
                  <a:schemeClr val="bg2"/>
                </a:solidFill>
              </a:rPr>
              <a:t>added to commit but untracked files present (use "</a:t>
            </a:r>
            <a:r>
              <a:rPr lang="en-US" sz="1400" i="1" dirty="0" err="1">
                <a:solidFill>
                  <a:schemeClr val="bg2"/>
                </a:solidFill>
              </a:rPr>
              <a:t>git</a:t>
            </a:r>
            <a:r>
              <a:rPr lang="en-US" sz="1400" i="1" dirty="0">
                <a:solidFill>
                  <a:schemeClr val="bg2"/>
                </a:solidFill>
              </a:rPr>
              <a:t> add" to track)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b="1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22079" y="1105183"/>
            <a:ext cx="4399020" cy="5312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the output of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command, you can see that the files we added to the directory are untracked.  To get them tracked by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we use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 as recommended by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output.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6193226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" lvl="1">
              <a:spcBef>
                <a:spcPts val="0"/>
              </a:spcBef>
            </a:pPr>
            <a:r>
              <a:rPr lang="en-US" sz="1200" dirty="0" smtClean="0"/>
              <a:t>/</a:t>
            </a:r>
            <a:r>
              <a:rPr lang="en-US" sz="1400" dirty="0" smtClean="0"/>
              <a:t>opt/</a:t>
            </a:r>
            <a:r>
              <a:rPr lang="en-US" sz="1400" dirty="0" err="1" smtClean="0"/>
              <a:t>myMetro</a:t>
            </a:r>
            <a:r>
              <a:rPr lang="en-US" sz="1400" b="1" i="1" dirty="0"/>
              <a:t>$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add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puppet/ scripts/deploy.py</a:t>
            </a:r>
          </a:p>
          <a:p>
            <a:pPr marL="91440" lvl="1">
              <a:spcBef>
                <a:spcPts val="0"/>
              </a:spcBef>
            </a:pPr>
            <a:r>
              <a:rPr lang="en-US" sz="1400" dirty="0" smtClean="0"/>
              <a:t>:/</a:t>
            </a:r>
            <a:r>
              <a:rPr lang="en-US" sz="1400" dirty="0"/>
              <a:t>opt/</a:t>
            </a:r>
            <a:r>
              <a:rPr lang="en-US" sz="1400" dirty="0" err="1"/>
              <a:t>myMetro</a:t>
            </a:r>
            <a:r>
              <a:rPr lang="en-US" sz="1400" dirty="0"/>
              <a:t>$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status</a:t>
            </a:r>
          </a:p>
          <a:p>
            <a:pPr lvl="1"/>
            <a:r>
              <a:rPr lang="en-US" sz="1200" dirty="0"/>
              <a:t>On branch master</a:t>
            </a:r>
          </a:p>
          <a:p>
            <a:pPr lvl="1"/>
            <a:endParaRPr lang="en-US" sz="800" dirty="0"/>
          </a:p>
          <a:p>
            <a:pPr lvl="1"/>
            <a:r>
              <a:rPr lang="en-US" sz="1200" dirty="0"/>
              <a:t>Initial commit</a:t>
            </a:r>
          </a:p>
          <a:p>
            <a:pPr lvl="1"/>
            <a:endParaRPr lang="en-US" sz="800" dirty="0"/>
          </a:p>
          <a:p>
            <a:pPr marL="91440" lvl="1">
              <a:spcBef>
                <a:spcPts val="0"/>
              </a:spcBef>
            </a:pPr>
            <a:r>
              <a:rPr lang="en-US" sz="1200" dirty="0"/>
              <a:t>Changes to be committed:</a:t>
            </a:r>
          </a:p>
          <a:p>
            <a:pPr lvl="1"/>
            <a:r>
              <a:rPr lang="en-US" sz="1200" dirty="0"/>
              <a:t>  (use "</a:t>
            </a:r>
            <a:r>
              <a:rPr lang="en-US" sz="1200" dirty="0" err="1"/>
              <a:t>git</a:t>
            </a:r>
            <a:r>
              <a:rPr lang="en-US" sz="1200" dirty="0"/>
              <a:t> </a:t>
            </a:r>
            <a:r>
              <a:rPr lang="en-US" sz="1200" dirty="0" err="1"/>
              <a:t>rm</a:t>
            </a:r>
            <a:r>
              <a:rPr lang="en-US" sz="1200" dirty="0"/>
              <a:t> --cached &lt;file&gt;..." to </a:t>
            </a:r>
            <a:r>
              <a:rPr lang="en-US" sz="1200" dirty="0" err="1"/>
              <a:t>unstage</a:t>
            </a:r>
            <a:r>
              <a:rPr lang="en-US" sz="1200" dirty="0"/>
              <a:t>)</a:t>
            </a:r>
          </a:p>
          <a:p>
            <a:pPr lvl="1"/>
            <a:endParaRPr lang="en-US" sz="8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MetroLab.json</a:t>
            </a:r>
            <a:endParaRPr lang="en-US" sz="1200" dirty="0"/>
          </a:p>
          <a:p>
            <a:pPr marL="457200"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</a:t>
            </a:r>
            <a:r>
              <a:rPr lang="en-US" sz="1200" dirty="0" err="1"/>
              <a:t>Dockerfile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/apache2/apache-</a:t>
            </a:r>
            <a:r>
              <a:rPr lang="en-US" sz="1200" dirty="0" err="1"/>
              <a:t>config.conf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/apache2/www/.</a:t>
            </a:r>
            <a:r>
              <a:rPr lang="en-US" sz="1200" dirty="0" err="1" smtClean="0"/>
              <a:t>index.php.swp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/apache2/www/</a:t>
            </a:r>
            <a:r>
              <a:rPr lang="en-US" sz="1200" dirty="0" err="1"/>
              <a:t>index.php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smtClean="0"/>
              <a:t>puppet/manifests/default/</a:t>
            </a:r>
            <a:r>
              <a:rPr lang="en-US" sz="1200" dirty="0" err="1" smtClean="0"/>
              <a:t>site.pp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</a:t>
            </a:r>
            <a:r>
              <a:rPr lang="en-US" sz="1200" dirty="0" err="1"/>
              <a:t>Dockerfile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/files/apache2/apache-</a:t>
            </a:r>
            <a:r>
              <a:rPr lang="en-US" sz="1200" dirty="0" err="1"/>
              <a:t>config.conf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/files/apache2/www/.</a:t>
            </a:r>
            <a:r>
              <a:rPr lang="en-US" sz="1200" dirty="0" err="1"/>
              <a:t>index.php.swp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/files/apache2/www/</a:t>
            </a:r>
            <a:r>
              <a:rPr lang="en-US" sz="1200" dirty="0" err="1"/>
              <a:t>index.php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/manifests/.</a:t>
            </a:r>
            <a:r>
              <a:rPr lang="en-US" sz="1200" dirty="0" err="1"/>
              <a:t>update_content.pp.swp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</a:t>
            </a:r>
            <a:r>
              <a:rPr lang="en-US" sz="1200" dirty="0" err="1"/>
              <a:t>init.pp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/manifests/init.pp.bak-12-01-2017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my_docker</a:t>
            </a:r>
            <a:r>
              <a:rPr lang="en-US" sz="1200" dirty="0"/>
              <a:t>/manifests/.</a:t>
            </a:r>
            <a:r>
              <a:rPr lang="en-US" sz="1200" dirty="0" err="1"/>
              <a:t>init.pp.swp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my_docker</a:t>
            </a:r>
            <a:r>
              <a:rPr lang="en-US" sz="1200" dirty="0"/>
              <a:t>/manifests/</a:t>
            </a:r>
            <a:r>
              <a:rPr lang="en-US" sz="1200" dirty="0" err="1"/>
              <a:t>init.pp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</a:t>
            </a:r>
            <a:r>
              <a:rPr lang="en-US" sz="1200" dirty="0" err="1"/>
              <a:t>site.pp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scripts/deploy.py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5179" y="1105183"/>
            <a:ext cx="5265920" cy="5312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you can see after executing the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$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add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puppet/ </a:t>
            </a:r>
            <a:r>
              <a:rPr lang="en-US" sz="1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scripts/deploy.py</a:t>
            </a:r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text box to the left, you can see all of the files added and below are the files that are still untracked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000" dirty="0"/>
              <a:t>Untracked files:</a:t>
            </a:r>
          </a:p>
          <a:p>
            <a:pPr lvl="1"/>
            <a:r>
              <a:rPr lang="en-US" sz="1000" dirty="0"/>
              <a:t>  (use "</a:t>
            </a:r>
            <a:r>
              <a:rPr lang="en-US" sz="1000" dirty="0" err="1"/>
              <a:t>git</a:t>
            </a:r>
            <a:r>
              <a:rPr lang="en-US" sz="1000" dirty="0"/>
              <a:t> add &lt;file&gt;..." to include in what will be committed)</a:t>
            </a:r>
          </a:p>
          <a:p>
            <a:pPr lvl="1"/>
            <a:endParaRPr lang="en-US" sz="1000" dirty="0"/>
          </a:p>
          <a:p>
            <a:pPr lvl="1"/>
            <a:r>
              <a:rPr lang="en-US" sz="1000" dirty="0"/>
              <a:t>	scripts/</a:t>
            </a:r>
            <a:r>
              <a:rPr lang="en-US" sz="1000" dirty="0" err="1"/>
              <a:t>cleanMetro</a:t>
            </a:r>
            <a:endParaRPr lang="en-US" sz="1000" dirty="0"/>
          </a:p>
          <a:p>
            <a:pPr lvl="1"/>
            <a:r>
              <a:rPr lang="en-US" sz="1000" dirty="0"/>
              <a:t>	scripts/deploy.py.bak-11-30-2017</a:t>
            </a:r>
          </a:p>
          <a:p>
            <a:pPr lvl="1"/>
            <a:r>
              <a:rPr lang="en-US" sz="1000" dirty="0"/>
              <a:t>	scripts/lo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Now we need to get them up to the remote repository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5979470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" lvl="1">
              <a:spcBef>
                <a:spcPts val="0"/>
              </a:spcBef>
            </a:pPr>
            <a:r>
              <a:rPr lang="en-US" sz="1800" dirty="0" smtClean="0">
                <a:solidFill>
                  <a:schemeClr val="bg2"/>
                </a:solidFill>
              </a:rPr>
              <a:t>/opt/</a:t>
            </a:r>
            <a:r>
              <a:rPr lang="en-US" sz="1800" dirty="0" err="1" smtClean="0">
                <a:solidFill>
                  <a:schemeClr val="bg2"/>
                </a:solidFill>
              </a:rPr>
              <a:t>myMetro</a:t>
            </a:r>
            <a:r>
              <a:rPr lang="en-US" sz="1800" dirty="0" smtClean="0">
                <a:solidFill>
                  <a:schemeClr val="bg2"/>
                </a:solidFill>
              </a:rPr>
              <a:t>$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commit -m "First commit for testing"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[master (root-commit) 42708e4] First commit for testing</a:t>
            </a:r>
          </a:p>
          <a:p>
            <a:pPr marL="274320" lvl="1">
              <a:spcBef>
                <a:spcPts val="0"/>
              </a:spcBef>
            </a:pP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17 files changed, 475 insertions(+)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MetroLab.json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</a:t>
            </a:r>
            <a:r>
              <a:rPr lang="en-US" sz="1300" dirty="0" err="1"/>
              <a:t>Dockerfile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/apache2/apache-</a:t>
            </a:r>
            <a:r>
              <a:rPr lang="en-US" sz="1300" dirty="0" err="1"/>
              <a:t>config.conf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/apache2/www/.</a:t>
            </a:r>
            <a:r>
              <a:rPr lang="en-US" sz="1300" dirty="0" err="1"/>
              <a:t>index.php.swp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/apache2/www/</a:t>
            </a:r>
            <a:r>
              <a:rPr lang="en-US" sz="1300" dirty="0" err="1"/>
              <a:t>index.php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puppet/manifests/default/</a:t>
            </a:r>
            <a:r>
              <a:rPr lang="en-US" sz="1300" dirty="0" err="1"/>
              <a:t>site.pp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</a:t>
            </a:r>
            <a:r>
              <a:rPr lang="en-US" sz="1300" dirty="0" err="1"/>
              <a:t>Dockerfile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/files/apache2/apache-</a:t>
            </a:r>
            <a:r>
              <a:rPr lang="en-US" sz="1300" dirty="0" err="1"/>
              <a:t>config.conf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/files/apache2/www/.</a:t>
            </a:r>
            <a:r>
              <a:rPr lang="en-US" sz="1300" dirty="0" err="1"/>
              <a:t>index.php.swp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/files/apache2/www/</a:t>
            </a:r>
            <a:r>
              <a:rPr lang="en-US" sz="1300" dirty="0" err="1"/>
              <a:t>index.php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/manifests/.</a:t>
            </a:r>
            <a:r>
              <a:rPr lang="en-US" sz="1300" dirty="0" err="1"/>
              <a:t>update_content.pp.swp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</a:t>
            </a:r>
            <a:r>
              <a:rPr lang="en-US" sz="1300" dirty="0" err="1"/>
              <a:t>init.pp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/manifests/init.pp.bak-12-01-2017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my_docker</a:t>
            </a:r>
            <a:r>
              <a:rPr lang="en-US" sz="1300" dirty="0"/>
              <a:t>/manifests/.</a:t>
            </a:r>
            <a:r>
              <a:rPr lang="en-US" sz="1300" dirty="0" err="1"/>
              <a:t>init.pp.swp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my_docker</a:t>
            </a:r>
            <a:r>
              <a:rPr lang="en-US" sz="1300" dirty="0"/>
              <a:t>/manifests/</a:t>
            </a:r>
            <a:r>
              <a:rPr lang="en-US" sz="1300" dirty="0" err="1"/>
              <a:t>init.pp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</a:t>
            </a:r>
            <a:r>
              <a:rPr lang="en-US" sz="1300" dirty="0" err="1"/>
              <a:t>site.pp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scripts/deploy.py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41423" y="1105183"/>
            <a:ext cx="5479676" cy="53091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you can see after executing the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$ </a:t>
            </a:r>
            <a:r>
              <a:rPr lang="en-US" sz="1600" dirty="0" err="1"/>
              <a:t>git</a:t>
            </a:r>
            <a:r>
              <a:rPr lang="en-US" sz="1600" dirty="0"/>
              <a:t> </a:t>
            </a:r>
            <a:r>
              <a:rPr lang="en-US" sz="1600" dirty="0" smtClean="0"/>
              <a:t>commit, now the files are ready to be pushed</a:t>
            </a:r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To </a:t>
            </a:r>
            <a:r>
              <a:rPr lang="en-US" sz="2400" dirty="0"/>
              <a:t>push we </a:t>
            </a:r>
            <a:r>
              <a:rPr lang="en-US" sz="2400" dirty="0" err="1"/>
              <a:t>excute</a:t>
            </a: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/opt/</a:t>
            </a:r>
            <a:r>
              <a:rPr lang="en-US" sz="2400" dirty="0" err="1"/>
              <a:t>myMetro</a:t>
            </a:r>
            <a:r>
              <a:rPr lang="en-US" sz="2400" dirty="0"/>
              <a:t>$ </a:t>
            </a:r>
            <a:r>
              <a:rPr lang="en-US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push --set-upstream origin </a:t>
            </a:r>
            <a:r>
              <a:rPr lang="en-US" sz="24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 lvl="1">
              <a:spcBef>
                <a:spcPts val="0"/>
              </a:spcBef>
            </a:pPr>
            <a:r>
              <a:rPr lang="en-US" sz="2000" i="1" dirty="0"/>
              <a:t>Username for 'https://github.com': </a:t>
            </a:r>
            <a:r>
              <a:rPr lang="en-US" sz="2000" i="1" dirty="0" err="1"/>
              <a:t>MetroLabEMC</a:t>
            </a:r>
            <a:endParaRPr lang="en-US" sz="2000" i="1" dirty="0"/>
          </a:p>
          <a:p>
            <a:pPr lvl="1">
              <a:spcBef>
                <a:spcPts val="0"/>
              </a:spcBef>
            </a:pPr>
            <a:r>
              <a:rPr lang="en-US" sz="2000" i="1" dirty="0"/>
              <a:t>Password for 'https://MetroLabEMC@github.com': 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Counting objects: 31,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Compressing objects: 100% (25/25),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Writing objects: 100% (31/31), 6.33 KiB | 0 bytes/s,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Total 31 (delta 7), reused 0 (delta 0)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remote: Resolving deltas: 100% (7/7),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To https://github.com/MetroLabEMC/testRepo.git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 * [new branch]      master -&gt; master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Branch master set up to track remote branch master from origin</a:t>
            </a:r>
            <a:r>
              <a:rPr lang="en-US" sz="1333" i="1" dirty="0"/>
              <a:t>.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Click on your project that you deployed to </a:t>
            </a: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20" y="2816946"/>
            <a:ext cx="836676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You can see the builds that occurred, as you can see the last build was successful.  Click on the build and look at the console.</a:t>
            </a: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330233"/>
            <a:ext cx="7734300" cy="40081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80706" y="3236701"/>
            <a:ext cx="4049486" cy="18030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3426" y="2196014"/>
            <a:ext cx="456806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Click on Build to see details about the build.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406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59" y="2159720"/>
            <a:ext cx="8526483" cy="4046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330036" y="1418132"/>
            <a:ext cx="3669476" cy="155069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950894" y="1104405"/>
            <a:ext cx="10290213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en-US" sz="2000" dirty="0" smtClean="0"/>
              <a:t>Review the Console output by clicking on Console. </a:t>
            </a:r>
            <a:r>
              <a:rPr lang="en-US" sz="2000" dirty="0">
                <a:solidFill>
                  <a:schemeClr val="bg2"/>
                </a:solidFill>
              </a:rPr>
              <a:t>You can see it went to see email, but failed because the email relay is not setup on this server.</a:t>
            </a:r>
            <a:endParaRPr lang="en-US" sz="2000" i="1" dirty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9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the Puppet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2956861"/>
            <a:ext cx="10610849" cy="944279"/>
          </a:xfrm>
        </p:spPr>
        <p:txBody>
          <a:bodyPr/>
          <a:lstStyle/>
          <a:p>
            <a:r>
              <a:rPr lang="en-US" sz="4000" dirty="0" smtClean="0"/>
              <a:t>Through </a:t>
            </a:r>
            <a:r>
              <a:rPr lang="en-US" sz="4000" dirty="0" err="1" smtClean="0"/>
              <a:t>VirtualBox</a:t>
            </a:r>
            <a:r>
              <a:rPr lang="en-US" sz="4000" dirty="0" smtClean="0"/>
              <a:t> start up the Puppet Client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5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0026" y="1105183"/>
            <a:ext cx="10871073" cy="56938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You can also check that the build was successful by looking on the server.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master open a Terminal window and execute the following commands:</a:t>
            </a:r>
          </a:p>
          <a:p>
            <a:pPr>
              <a:spcBef>
                <a:spcPts val="0"/>
              </a:spcBef>
            </a:pPr>
            <a:r>
              <a:rPr lang="pt-BR" sz="2000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 -R1 /etc/puppet/m[ao]*/* /var/src/docker/apache2/*</a:t>
            </a:r>
          </a:p>
          <a:p>
            <a:pPr>
              <a:spcBef>
                <a:spcPts val="0"/>
              </a:spcBef>
            </a:pPr>
            <a:endParaRPr lang="pt-BR" sz="1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You will see the folowing files were deployed:</a:t>
            </a:r>
          </a:p>
          <a:p>
            <a:pPr>
              <a:spcBef>
                <a:spcPts val="0"/>
              </a:spcBef>
            </a:pPr>
            <a:endParaRPr lang="pt-B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etc/puppet/manifests/site.pp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/var/src/docker/apache2/apache-config.conf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/var/src/docker/apache2/Dockerfile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manifests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apache2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/etc/puppet/modules/my_apache/files/apache2: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apache-config.conf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</a:p>
          <a:p>
            <a:pPr>
              <a:spcBef>
                <a:spcPts val="0"/>
              </a:spcBef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www</a:t>
            </a: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0790" y="2705622"/>
            <a:ext cx="552202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/etc/puppet/modules/my_apache/files/apache2/www: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index.php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/etc/puppet/modules/my_apache/manifests: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init.pp.bak-12-01-2017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/etc/puppet/modules/my_docker: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manifests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/etc/puppet/modules/my_docker/manifests: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/var/src/docker/apache2/www: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index.php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err="1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8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Application </a:t>
            </a:r>
            <a:r>
              <a:rPr lang="en-US" sz="2800" dirty="0"/>
              <a:t>Development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Cloud Native Development Landscape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DevOps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Agile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Sprints / Scrums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CI/CD</a:t>
            </a:r>
          </a:p>
          <a:p>
            <a:endParaRPr lang="en-US" dirty="0"/>
          </a:p>
        </p:txBody>
      </p:sp>
      <p:pic>
        <p:nvPicPr>
          <p:cNvPr id="3074" name="Picture 2" descr="Image result for dell emc code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40" y="1703918"/>
            <a:ext cx="2263159" cy="80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ICD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31" y="3235478"/>
            <a:ext cx="30003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Apache is Up and Running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576" y="1215955"/>
            <a:ext cx="7634638" cy="3970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test that Apache is up and running, execute the following on either VM</a:t>
            </a:r>
          </a:p>
          <a:p>
            <a:pPr>
              <a:spcBef>
                <a:spcPts val="0"/>
              </a:spcBef>
            </a:pPr>
            <a:endParaRPr lang="pt-B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true ; do curl http://puppetclient1:8080/index.php; sleep 5;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</a:p>
          <a:p>
            <a:pPr lvl="1"/>
            <a:r>
              <a:rPr lang="en-US" sz="1600" i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curl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(7) Failed to connect to puppetclient1 port 8080: Connection refused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curl: (7) Failed to connect to puppetclient1 port 8080: Connection refused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&lt;html&gt;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&lt;p&gt;Hello? </a:t>
            </a:r>
            <a:r>
              <a:rPr lang="en-US" sz="1600" b="1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jim</a:t>
            </a:r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&lt;/p&gt;this is an update to the </a:t>
            </a:r>
            <a:r>
              <a:rPr lang="en-US" sz="1600" b="1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inde.php</a:t>
            </a:r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file&lt;/P&gt;&lt;/body&gt;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&lt;/html&gt;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&lt;html&gt;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&lt;p&gt;Hello? </a:t>
            </a:r>
            <a:r>
              <a:rPr lang="en-US" sz="1600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jim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&lt;/p&gt;this is an update to the </a:t>
            </a:r>
            <a:r>
              <a:rPr lang="en-US" sz="1600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inde.php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file&lt;/P&gt;&lt;/body&gt;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&lt;/html</a:t>
            </a:r>
            <a:r>
              <a:rPr lang="en-US" sz="1600" i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52" y="2476623"/>
            <a:ext cx="3777467" cy="1809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90214" y="1215955"/>
            <a:ext cx="4030885" cy="393954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You can access through the web browser</a:t>
            </a:r>
          </a:p>
          <a:p>
            <a:pPr>
              <a:spcBef>
                <a:spcPts val="0"/>
              </a:spcBef>
            </a:pPr>
            <a:r>
              <a:rPr lang="en-US" sz="1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http://puppetclient1:8080</a:t>
            </a:r>
            <a:endParaRPr lang="en-US" sz="1600" b="1" i="1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Play and Add Content to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6265" y="1306287"/>
            <a:ext cx="11645735" cy="4488872"/>
          </a:xfrm>
        </p:spPr>
        <p:txBody>
          <a:bodyPr/>
          <a:lstStyle/>
          <a:p>
            <a:r>
              <a:rPr lang="en-US" sz="4000" dirty="0" smtClean="0"/>
              <a:t>To add or change the content of the web server, </a:t>
            </a:r>
          </a:p>
          <a:p>
            <a:r>
              <a:rPr 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/opt/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/apache2/www</a:t>
            </a:r>
            <a:r>
              <a:rPr 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Modify the </a:t>
            </a:r>
            <a:r>
              <a:rPr lang="en-US" sz="4000" dirty="0" err="1" smtClean="0">
                <a:solidFill>
                  <a:schemeClr val="bg2"/>
                </a:solidFill>
              </a:rPr>
              <a:t>index.php</a:t>
            </a:r>
            <a:r>
              <a:rPr lang="en-US" sz="4000" dirty="0" smtClean="0">
                <a:solidFill>
                  <a:schemeClr val="bg2"/>
                </a:solidFill>
              </a:rPr>
              <a:t> file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Add you own HTML or PHP files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Go through the </a:t>
            </a:r>
            <a:r>
              <a:rPr lang="en-US" sz="4000" dirty="0" err="1" smtClean="0">
                <a:solidFill>
                  <a:schemeClr val="bg2"/>
                </a:solidFill>
              </a:rPr>
              <a:t>Git</a:t>
            </a:r>
            <a:r>
              <a:rPr lang="en-US" sz="4000" dirty="0" smtClean="0">
                <a:solidFill>
                  <a:schemeClr val="bg2"/>
                </a:solidFill>
              </a:rPr>
              <a:t> process of</a:t>
            </a:r>
          </a:p>
          <a:p>
            <a:pPr marL="1026571" lvl="1" indent="-571500">
              <a:buFont typeface="Arial" panose="020B0604020202020204" pitchFamily="34" charset="0"/>
              <a:buChar char="•"/>
            </a:pPr>
            <a:r>
              <a:rPr lang="en-US" sz="3733" dirty="0" err="1">
                <a:solidFill>
                  <a:schemeClr val="bg2"/>
                </a:solidFill>
              </a:rPr>
              <a:t>g</a:t>
            </a:r>
            <a:r>
              <a:rPr lang="en-US" sz="3733" dirty="0" err="1" smtClean="0">
                <a:solidFill>
                  <a:schemeClr val="bg2"/>
                </a:solidFill>
              </a:rPr>
              <a:t>it</a:t>
            </a:r>
            <a:r>
              <a:rPr lang="en-US" sz="3733" dirty="0" smtClean="0">
                <a:solidFill>
                  <a:schemeClr val="bg2"/>
                </a:solidFill>
              </a:rPr>
              <a:t> add, </a:t>
            </a:r>
            <a:r>
              <a:rPr lang="en-US" sz="3733" dirty="0" err="1" smtClean="0">
                <a:solidFill>
                  <a:schemeClr val="bg2"/>
                </a:solidFill>
              </a:rPr>
              <a:t>git</a:t>
            </a:r>
            <a:r>
              <a:rPr lang="en-US" sz="3733" dirty="0" smtClean="0">
                <a:solidFill>
                  <a:schemeClr val="bg2"/>
                </a:solidFill>
              </a:rPr>
              <a:t> commit, then </a:t>
            </a:r>
            <a:r>
              <a:rPr lang="en-US" sz="3733" dirty="0" err="1" smtClean="0">
                <a:solidFill>
                  <a:schemeClr val="bg2"/>
                </a:solidFill>
              </a:rPr>
              <a:t>git</a:t>
            </a:r>
            <a:r>
              <a:rPr lang="en-US" sz="3733" dirty="0" smtClean="0">
                <a:solidFill>
                  <a:schemeClr val="bg2"/>
                </a:solidFill>
              </a:rPr>
              <a:t> push</a:t>
            </a:r>
          </a:p>
          <a:p>
            <a:endParaRPr lang="en-US" sz="4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6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rgbClr val="5482AB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dirty="0">
                <a:ln w="10160">
                  <a:solidFill>
                    <a:srgbClr val="5482AB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4019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 smtClean="0">
                <a:ln w="9525" cmpd="sng">
                  <a:solidFill>
                    <a:srgbClr val="007DB8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7DB8">
                      <a:alpha val="40000"/>
                    </a:srgbClr>
                  </a:glow>
                </a:effectLst>
                <a:latin typeface="Avenir Book"/>
              </a:rPr>
              <a:t>Thank You!</a:t>
            </a:r>
            <a:endParaRPr lang="en-US" sz="5400" b="1" kern="0" spc="50" dirty="0">
              <a:ln w="9525" cmpd="sng">
                <a:solidFill>
                  <a:srgbClr val="007DB8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007DB8">
                    <a:alpha val="40000"/>
                  </a:srgbClr>
                </a:glow>
              </a:effectLst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299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 2 -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Configured Network for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Created a </a:t>
            </a:r>
            <a:r>
              <a:rPr lang="en-US" dirty="0" err="1" smtClean="0"/>
              <a:t>Github</a:t>
            </a:r>
            <a:r>
              <a:rPr lang="en-US" dirty="0" smtClean="0"/>
              <a:t> account and tested access from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Puppet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Master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Jenkins</a:t>
            </a:r>
          </a:p>
        </p:txBody>
      </p:sp>
      <p:pic>
        <p:nvPicPr>
          <p:cNvPr id="2052" name="Picture 4" descr="Image result for puppet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47" y="1095311"/>
            <a:ext cx="2624957" cy="13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61" y="2726786"/>
            <a:ext cx="3015328" cy="10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enkins logo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55" y="4310277"/>
            <a:ext cx="3325044" cy="106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MetroLabs</a:t>
            </a:r>
            <a:r>
              <a:rPr lang="en-US" dirty="0" smtClean="0"/>
              <a:t> – Session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1096887"/>
            <a:ext cx="10610849" cy="4664225"/>
          </a:xfrm>
        </p:spPr>
        <p:txBody>
          <a:bodyPr/>
          <a:lstStyle/>
          <a:p>
            <a:pPr marL="342900" lvl="1" indent="-342900">
              <a:spcBef>
                <a:spcPts val="1600"/>
              </a:spcBef>
              <a:buFont typeface="Arial" pitchFamily="34" charset="0"/>
              <a:buChar char="•"/>
            </a:pPr>
            <a:r>
              <a:rPr lang="en-US" dirty="0" smtClean="0"/>
              <a:t>Source Code Management (</a:t>
            </a:r>
            <a:r>
              <a:rPr lang="en-US" dirty="0"/>
              <a:t>SCM) </a:t>
            </a:r>
            <a:r>
              <a:rPr lang="en-US" dirty="0" err="1" smtClean="0"/>
              <a:t>Git</a:t>
            </a:r>
            <a:r>
              <a:rPr lang="en-US" dirty="0" smtClean="0"/>
              <a:t>/GitHub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 Configuring locally and remote repositories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Initialize local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remote repository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Connecting local to remote repository – GitHub.com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code and commit to local repository, then push to remote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Configuration Management (Puppet)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/>
              <a:t>Review of Puppet topics leveraged in lab (Manifests, Modules, Classes, Site/Node configurations)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/>
              <a:t> Verify deployment </a:t>
            </a:r>
            <a:r>
              <a:rPr lang="en-US" dirty="0" smtClean="0"/>
              <a:t>on client nodes based </a:t>
            </a:r>
            <a:r>
              <a:rPr lang="en-US" dirty="0"/>
              <a:t>upon </a:t>
            </a:r>
            <a:r>
              <a:rPr lang="en-US" dirty="0" smtClean="0"/>
              <a:t>code pushed to the </a:t>
            </a:r>
            <a:r>
              <a:rPr lang="en-US" dirty="0"/>
              <a:t>remote </a:t>
            </a:r>
            <a:r>
              <a:rPr lang="en-US" dirty="0" smtClean="0"/>
              <a:t>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Integration/Delivery (Jenkins)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a Jenkins project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Tie the project to an SCM repository (GitHub)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the build script to be executed for the build of the project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Verify build, integration and deployment are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Verify that an Apache web server is up and running on the Puppet Client node.</a:t>
            </a:r>
          </a:p>
        </p:txBody>
      </p:sp>
    </p:spTree>
    <p:extLst>
      <p:ext uri="{BB962C8B-B14F-4D97-AF65-F5344CB8AC3E}">
        <p14:creationId xmlns:p14="http://schemas.microsoft.com/office/powerpoint/2010/main" val="32182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765" b="2952"/>
          <a:stretch/>
        </p:blipFill>
        <p:spPr>
          <a:xfrm>
            <a:off x="-90488" y="0"/>
            <a:ext cx="996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CI/CD Project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Verify Source Code Repository and GitHub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Review </a:t>
            </a:r>
            <a:r>
              <a:rPr lang="en-US" dirty="0"/>
              <a:t>and verify of Puppet configuration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verify Jenkins project configuration to monitor GitHub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verify Jenkins project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Push a change to GitHub from local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Jenkins that it sees and executes on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and verify Puppet Client had apache deployed within a Docker Container with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51970</TotalTime>
  <Words>2508</Words>
  <Application>Microsoft Office PowerPoint</Application>
  <PresentationFormat>Widescreen</PresentationFormat>
  <Paragraphs>543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42</vt:i4>
      </vt:variant>
    </vt:vector>
  </HeadingPairs>
  <TitlesOfParts>
    <vt:vector size="69" baseType="lpstr">
      <vt:lpstr>Architects Daughter</vt:lpstr>
      <vt:lpstr>Arial</vt:lpstr>
      <vt:lpstr>Arial Black</vt:lpstr>
      <vt:lpstr>Avenir Book</vt:lpstr>
      <vt:lpstr>Calibri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PowerPoint Presentation</vt:lpstr>
      <vt:lpstr>MetroLabs Session 3 - Agenda</vt:lpstr>
      <vt:lpstr>MetroLabs 2018 Ideas?</vt:lpstr>
      <vt:lpstr>Session 1 - Summary</vt:lpstr>
      <vt:lpstr>Session 2 - Summary</vt:lpstr>
      <vt:lpstr>MetroLabs – Session 3</vt:lpstr>
      <vt:lpstr>Session 3 - Overview</vt:lpstr>
      <vt:lpstr>PowerPoint Presentation</vt:lpstr>
      <vt:lpstr>MetroLabs CI/CD Project Summary</vt:lpstr>
      <vt:lpstr>Status of VMs</vt:lpstr>
      <vt:lpstr>Git/GitHub</vt:lpstr>
      <vt:lpstr>Source Code Verification – GitHub.com</vt:lpstr>
      <vt:lpstr>Login to Puppet Master Initialize Local Git and GitHub Repositories</vt:lpstr>
      <vt:lpstr>Sync Local Git Repository to GitHub Repository</vt:lpstr>
      <vt:lpstr>Copy Files to Deploy</vt:lpstr>
      <vt:lpstr>Puppet</vt:lpstr>
      <vt:lpstr>Puppet Terms</vt:lpstr>
      <vt:lpstr>Puppet Features and Resources Used for Lab </vt:lpstr>
      <vt:lpstr>Modules Format</vt:lpstr>
      <vt:lpstr>Manifest</vt:lpstr>
      <vt:lpstr>Class</vt:lpstr>
      <vt:lpstr>Resources</vt:lpstr>
      <vt:lpstr>Site Wide &amp; Node Configurations</vt:lpstr>
      <vt:lpstr>Jenkins</vt:lpstr>
      <vt:lpstr>First Login to Jenkins</vt:lpstr>
      <vt:lpstr>Jenkins Configuration</vt:lpstr>
      <vt:lpstr>Jenkins Configuration – Source Code Management</vt:lpstr>
      <vt:lpstr>Jenkins Configuration – Seting Up Credentials</vt:lpstr>
      <vt:lpstr>Jenkins Configuration</vt:lpstr>
      <vt:lpstr>Jenkins Configuration</vt:lpstr>
      <vt:lpstr>Let See the Results</vt:lpstr>
      <vt:lpstr>Let See the Results</vt:lpstr>
      <vt:lpstr>Let See the Results</vt:lpstr>
      <vt:lpstr>Let See the Results</vt:lpstr>
      <vt:lpstr>Log into Jenkins and the Master Puppet Server</vt:lpstr>
      <vt:lpstr>Log into Jenkins and the Master Puppet Server</vt:lpstr>
      <vt:lpstr>Log into Jenkins and the Master Puppet Server</vt:lpstr>
      <vt:lpstr>Startup the Puppet Client</vt:lpstr>
      <vt:lpstr>Log into Jenkins and the Master Puppet Server</vt:lpstr>
      <vt:lpstr>Test Apache is Up and Running</vt:lpstr>
      <vt:lpstr>To Play and Add Content to Web Server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Delosrios, Jason</cp:lastModifiedBy>
  <cp:revision>318</cp:revision>
  <cp:lastPrinted>2017-12-06T19:03:20Z</cp:lastPrinted>
  <dcterms:created xsi:type="dcterms:W3CDTF">2017-08-14T19:58:38Z</dcterms:created>
  <dcterms:modified xsi:type="dcterms:W3CDTF">2017-12-08T15:22:15Z</dcterms:modified>
</cp:coreProperties>
</file>